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Gill Sans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GillSans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Gill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5db4fb9e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5db4fb9e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7b34a8c3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7b34a8c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b34a8c3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b34a8c3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7b34a8c3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7b34a8c3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7b34a8c3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7b34a8c3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7b34a8c3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7b34a8c3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5db4fb9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5db4fb9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5db4fb9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5db4fb9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5db4fb9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5db4fb9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alguien sabe que es un curry?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5db4fb9e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5db4fb9e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map no es un mapa :D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6b857601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6b857601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814dcba4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814dcba4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5db4fb9e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5db4fb9e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5db4fb9e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5db4fb9e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5db4fb9e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5db4fb9e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5db4fb9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5db4fb9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5db4fb9e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5db4fb9e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5db4fb9e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5db4fb9e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5db4fb9e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5db4fb9e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5db4fb9e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5db4fb9e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5eaa381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5eaa381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6b85760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6b85760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Who have never seen Scala?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Who have seen Scala and did something just for fun? (POC)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Who have worked or actually work with Scala in real production projects?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5eaa381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5eaa381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5eaa381f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5eaa381f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5eaa381f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5eaa381f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5eaa381f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5eaa381f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814dcba4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814dcba4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814dcba4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814dcba4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5db4fb9e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5db4fb9e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5db4fb9e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5db4fb9e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814dcba4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814dcba4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814dcba4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814dcba4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6b857601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6b85760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814dcba4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814dcba4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814dcba4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814dcba4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814dcba4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814dcba4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5db4fb9e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5db4fb9e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814dcba4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814dcba4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5db4fb9e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5db4fb9e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814dcba4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814dcba4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814dcba4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814dcba4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814dcba4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814dcba4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814dcba4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814dcba4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6b857601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6b857601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814dcba4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814dcba4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814dcba4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814dcba4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6b857601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6b857601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Use OOP to model and FP to compute in a natural way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Create great DSLs, easy to use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Less verbosity, expressive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Work in a higher level of abstraction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Work directly with data structures, use FP and immutability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Build systems easy to reason about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b857601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b857601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6b857601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6b857601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7b34a8c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7b34a8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es.coursera.org/learn/progfun1" TargetMode="External"/><Relationship Id="rId4" Type="http://schemas.openxmlformats.org/officeDocument/2006/relationships/hyperlink" Target="https://www.scala-exercises.org/std_lib/asserts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60.png"/><Relationship Id="rId8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94900"/>
            <a:ext cx="8520600" cy="10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Gill Sans"/>
                <a:ea typeface="Gill Sans"/>
                <a:cs typeface="Gill Sans"/>
                <a:sym typeface="Gill Sans"/>
              </a:rPr>
              <a:t>Scala Intro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25" y="2387050"/>
            <a:ext cx="2041525" cy="20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176675" y="3601475"/>
            <a:ext cx="48534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Gill Sans"/>
                <a:ea typeface="Gill Sans"/>
                <a:cs typeface="Gill Sans"/>
                <a:sym typeface="Gill Sans"/>
              </a:rPr>
              <a:t>Twitter:</a:t>
            </a: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 @Scalabcn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Gill Sans"/>
                <a:ea typeface="Gill Sans"/>
                <a:cs typeface="Gill Sans"/>
                <a:sym typeface="Gill Sans"/>
              </a:rPr>
              <a:t>Slack:</a:t>
            </a: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 scalabcn.slack.com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Expression-oriented language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1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Empower expressions over statements (EOP)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(nearly)</a:t>
            </a:r>
            <a:r>
              <a:rPr lang="es"/>
              <a:t> everything evaluates to a value (Control structures, side-effects methods...) for composability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675" y="2667175"/>
            <a:ext cx="8408625" cy="217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Everything is an object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25" y="1633375"/>
            <a:ext cx="5218675" cy="22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type="title"/>
          </p:nvPr>
        </p:nvSpPr>
        <p:spPr>
          <a:xfrm>
            <a:off x="5987775" y="2285400"/>
            <a:ext cx="123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How??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Any method can be an operator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0" y="1151925"/>
            <a:ext cx="811119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Operator notations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975" y="1069975"/>
            <a:ext cx="55393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24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Operator precedence</a:t>
            </a:r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311700" y="919475"/>
            <a:ext cx="8393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Gill Sans"/>
                <a:ea typeface="Gill Sans"/>
                <a:cs typeface="Gill Sans"/>
                <a:sym typeface="Gill Sans"/>
              </a:rPr>
              <a:t>Scala decides precedence based on the first character of the methods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latin typeface="Gill Sans"/>
                <a:ea typeface="Gill Sans"/>
                <a:cs typeface="Gill Sans"/>
                <a:sym typeface="Gill Sans"/>
              </a:rPr>
              <a:t>used in operator notation.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2225"/>
            <a:ext cx="3355200" cy="33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3044350" y="4456200"/>
            <a:ext cx="17538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-&gt; End with =</a:t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311700" y="2195000"/>
            <a:ext cx="308700" cy="2570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975" y="1606963"/>
            <a:ext cx="4712325" cy="72616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/>
          <p:nvPr/>
        </p:nvSpPr>
        <p:spPr>
          <a:xfrm rot="-5400000">
            <a:off x="6028350" y="2297963"/>
            <a:ext cx="639600" cy="617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356" y="3027100"/>
            <a:ext cx="4916943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4223275" y="3767175"/>
            <a:ext cx="4505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Use parentheses to clarify and override precedence</a:t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Operator associativity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75" y="1144825"/>
            <a:ext cx="4782449" cy="293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925" y="1893800"/>
            <a:ext cx="3722850" cy="13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Functions are objects!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and you will learn it in 5 seconds...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5175"/>
            <a:ext cx="8839200" cy="158861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209200" y="337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Java 8 Style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21225"/>
            <a:ext cx="8839203" cy="41701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152400" y="451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But w</a:t>
            </a:r>
            <a:r>
              <a:rPr lang="es"/>
              <a:t>hy java, why???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Functions are objects!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75" y="1488750"/>
            <a:ext cx="5655650" cy="35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623400" y="97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so first class citizens...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Functions are objects!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623400" y="97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so they have cool methods...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00" y="1544925"/>
            <a:ext cx="7964546" cy="3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High order functions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550575" y="10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functions that take functions as arguments or return functions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00" y="1693175"/>
            <a:ext cx="8677597" cy="16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900" y="3514523"/>
            <a:ext cx="4454274" cy="12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00" y="3632925"/>
            <a:ext cx="4370050" cy="10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350" y="341925"/>
            <a:ext cx="2774025" cy="277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475" y="341925"/>
            <a:ext cx="2774025" cy="27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913475" y="3220825"/>
            <a:ext cx="30000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Victor Dubé @duferdev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Software engineer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33333"/>
              </a:lnSpc>
              <a:spcBef>
                <a:spcPts val="300"/>
              </a:spcBef>
              <a:spcAft>
                <a:spcPts val="200"/>
              </a:spcAft>
              <a:buNone/>
            </a:pPr>
            <a:b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</a:br>
            <a:endParaRPr sz="1700"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475" y="4029450"/>
            <a:ext cx="17145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0750" y="3684075"/>
            <a:ext cx="1612400" cy="12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5077350" y="3220825"/>
            <a:ext cx="30000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Rodrigo Molina @rgermanm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33333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dk1"/>
                </a:solidFill>
                <a:highlight>
                  <a:schemeClr val="lt1"/>
                </a:highlight>
                <a:latin typeface="Gill Sans"/>
                <a:ea typeface="Gill Sans"/>
                <a:cs typeface="Gill Sans"/>
                <a:sym typeface="Gill Sans"/>
              </a:rPr>
              <a:t>Software engineer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33333"/>
              </a:lnSpc>
              <a:spcBef>
                <a:spcPts val="300"/>
              </a:spcBef>
              <a:spcAft>
                <a:spcPts val="200"/>
              </a:spcAft>
              <a:buNone/>
            </a:pPr>
            <a:br>
              <a:rPr lang="es" sz="1700">
                <a:solidFill>
                  <a:schemeClr val="dk1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</a:br>
            <a:endParaRPr sz="1700">
              <a:solidFill>
                <a:schemeClr val="dk1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High order functions 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152475"/>
            <a:ext cx="85206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and collections API has plenty of them out of the box...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00" y="1718275"/>
            <a:ext cx="7091085" cy="30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27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Methods are cool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88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Named parameters + default values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350"/>
            <a:ext cx="8839198" cy="163688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299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Multiple parameter lists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4900" y="3277275"/>
            <a:ext cx="4547975" cy="17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by-value vs. by-name parameters</a:t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010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450" y="2332989"/>
            <a:ext cx="1973687" cy="265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Lazy evaluation</a:t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30701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623425" y="3295475"/>
            <a:ext cx="17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lazy val / var</a:t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8301" y="2571750"/>
            <a:ext cx="5071451" cy="24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075" y="4325525"/>
            <a:ext cx="285045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Immutability</a:t>
            </a:r>
            <a:r>
              <a:rPr lang="es"/>
              <a:t>-first language</a:t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311700" y="1152475"/>
            <a:ext cx="223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val vs var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925" y="2025500"/>
            <a:ext cx="3543626" cy="10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75" y="1859925"/>
            <a:ext cx="3370675" cy="14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398175" y="3608050"/>
            <a:ext cx="79680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Function parameters are vals by default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Scala Predef (object accessible in all scala compilation units) exposes immutable structures by default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immutability?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8520600" cy="18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It’s easy to reason about the code locally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Achieve c</a:t>
            </a:r>
            <a:r>
              <a:rPr lang="es"/>
              <a:t>ode that has fewer defects and is easier to maintain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It allows parallelism without fearing any thread safety issues (Writing mutable parallel code is hard and very error prone)</a:t>
            </a:r>
            <a:endParaRPr/>
          </a:p>
        </p:txBody>
      </p:sp>
      <p:sp>
        <p:nvSpPr>
          <p:cNvPr id="234" name="Google Shape;234;p37"/>
          <p:cNvSpPr txBox="1"/>
          <p:nvPr>
            <p:ph type="title"/>
          </p:nvPr>
        </p:nvSpPr>
        <p:spPr>
          <a:xfrm>
            <a:off x="357200" y="3157125"/>
            <a:ext cx="8520600" cy="18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2070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1C3B47"/>
                </a:solidFill>
                <a:highlight>
                  <a:srgbClr val="FFFFFF"/>
                </a:highlight>
              </a:rPr>
              <a:t>“Prefer vals, immutable objects, and methods without side effects. Reach for them first. Use vars, mutable objects, and methods with side effects when you have a specific need and justification for them.”</a:t>
            </a:r>
            <a:endParaRPr b="1" sz="1200">
              <a:solidFill>
                <a:srgbClr val="1C3B47"/>
              </a:solidFill>
              <a:highlight>
                <a:srgbClr val="FFFFFF"/>
              </a:highlight>
            </a:endParaRPr>
          </a:p>
          <a:p>
            <a:pPr indent="0" lvl="0" marL="0" marR="520700" rtl="0" algn="r">
              <a:lnSpc>
                <a:spcPct val="16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800">
                <a:solidFill>
                  <a:srgbClr val="1C3B47"/>
                </a:solidFill>
                <a:highlight>
                  <a:srgbClr val="FFFFFF"/>
                </a:highlight>
              </a:rPr>
              <a:t>--programming in scala--</a:t>
            </a:r>
            <a:endParaRPr b="1" sz="1800">
              <a:solidFill>
                <a:srgbClr val="1C3B47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80808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C3B47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Persistent data structures support multiple versions</a:t>
            </a:r>
            <a:endParaRPr/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66325" y="1152450"/>
            <a:ext cx="24375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Structural sharing</a:t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850" y="1949600"/>
            <a:ext cx="4660900" cy="262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25" y="2155225"/>
            <a:ext cx="3866601" cy="233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184250" y="1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Collections performance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150" y="790125"/>
            <a:ext cx="4390251" cy="25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150" y="3279375"/>
            <a:ext cx="4535949" cy="17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98848"/>
            <a:ext cx="9144000" cy="7315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More objects...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5016000" y="1102675"/>
            <a:ext cx="3816300" cy="27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Singleton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Static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Can extend other classes or traits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scassssssssscesfgsegrge sfsedvxdvdv&lt; ,aggzdbdrbsrehrsrjtzrmyntzfmyntdbhefagsrmfh,gjxhmfhrgseafwq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5650"/>
            <a:ext cx="4636076" cy="26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Classes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425" y="1074775"/>
            <a:ext cx="5642024" cy="299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75" y="4266650"/>
            <a:ext cx="761263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Companions forever</a:t>
            </a:r>
            <a:endParaRPr/>
          </a:p>
        </p:txBody>
      </p:sp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6655975" y="1128825"/>
            <a:ext cx="23928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/>
              <a:t>Same file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/>
              <a:t>Share visibility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/>
              <a:t>implicits related with the CC in the CO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scassssssssscesfgsegrge sfsedvxdvdv&lt; ,aggzdbdrbsrehrsrjtzrmyntzfmyntdbhefagsrmfh,gjxhmfhrgseafwq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5" y="1356425"/>
            <a:ext cx="6519400" cy="22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Case classes</a:t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100" y="1106400"/>
            <a:ext cx="569905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31500"/>
            <a:ext cx="8839198" cy="26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Traits</a:t>
            </a:r>
            <a:endParaRPr/>
          </a:p>
        </p:txBody>
      </p:sp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385800" y="1065000"/>
            <a:ext cx="8353500" cy="13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/>
              <a:t>Like java 8 interfaces but with instance members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/>
              <a:t>Mixins (bring functionality, not just a contract)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s"/>
              <a:t>Can extend other classes or traits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600" y="2325950"/>
            <a:ext cx="5868326" cy="26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Traits (Construction)</a:t>
            </a:r>
            <a:endParaRPr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34161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311700" y="3664150"/>
            <a:ext cx="83535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TBase =&gt; T1 =&gt; </a:t>
            </a:r>
            <a:r>
              <a:rPr lang="es" strike="sngStrike">
                <a:latin typeface="Calibri"/>
                <a:ea typeface="Calibri"/>
                <a:cs typeface="Calibri"/>
                <a:sym typeface="Calibri"/>
              </a:rPr>
              <a:t>TBase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=&gt; T2 =&gt; </a:t>
            </a:r>
            <a:r>
              <a:rPr lang="es" strike="sngStrike">
                <a:latin typeface="Calibri"/>
                <a:ea typeface="Calibri"/>
                <a:cs typeface="Calibri"/>
                <a:sym typeface="Calibri"/>
              </a:rPr>
              <a:t>TBase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=&gt; </a:t>
            </a:r>
            <a:r>
              <a:rPr lang="es" strike="sngStrike">
                <a:latin typeface="Calibri"/>
                <a:ea typeface="Calibri"/>
                <a:cs typeface="Calibri"/>
                <a:sym typeface="Calibri"/>
              </a:rPr>
              <a:t>T1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=&gt; </a:t>
            </a:r>
            <a:r>
              <a:rPr lang="es" strike="sngStrike">
                <a:latin typeface="Calibri"/>
                <a:ea typeface="Calibri"/>
                <a:cs typeface="Calibri"/>
                <a:sym typeface="Calibri"/>
              </a:rPr>
              <a:t>TBase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=&gt; T3 =&gt; 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Traits (Linearization)</a:t>
            </a:r>
            <a:endParaRPr/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9300"/>
            <a:ext cx="8839198" cy="19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>
            <p:ph idx="1" type="body"/>
          </p:nvPr>
        </p:nvSpPr>
        <p:spPr>
          <a:xfrm>
            <a:off x="395250" y="3982750"/>
            <a:ext cx="83535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=&gt; T3 =&gt; </a:t>
            </a:r>
            <a:r>
              <a:rPr lang="es" strike="sngStrike">
                <a:latin typeface="Calibri"/>
                <a:ea typeface="Calibri"/>
                <a:cs typeface="Calibri"/>
                <a:sym typeface="Calibri"/>
              </a:rPr>
              <a:t>TBase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=&gt; </a:t>
            </a:r>
            <a:r>
              <a:rPr lang="es" strike="sngStrike"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=&gt; </a:t>
            </a:r>
            <a:r>
              <a:rPr lang="es" strike="sngStrike">
                <a:latin typeface="Calibri"/>
                <a:ea typeface="Calibri"/>
                <a:cs typeface="Calibri"/>
                <a:sym typeface="Calibri"/>
              </a:rPr>
              <a:t>TBase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=&gt; T2 =&gt; </a:t>
            </a:r>
            <a:r>
              <a:rPr lang="es" strike="sngStrike">
                <a:latin typeface="Calibri"/>
                <a:ea typeface="Calibri"/>
                <a:cs typeface="Calibri"/>
                <a:sym typeface="Calibri"/>
              </a:rPr>
              <a:t>TBase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 =&gt; T1 =&gt; TBase</a:t>
            </a:r>
            <a:endParaRPr/>
          </a:p>
        </p:txBody>
      </p:sp>
      <p:sp>
        <p:nvSpPr>
          <p:cNvPr id="304" name="Google Shape;304;p47"/>
          <p:cNvSpPr txBox="1"/>
          <p:nvPr>
            <p:ph idx="1" type="body"/>
          </p:nvPr>
        </p:nvSpPr>
        <p:spPr>
          <a:xfrm>
            <a:off x="395250" y="1112113"/>
            <a:ext cx="8353500" cy="6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flatten the inheritance hierarchy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00" y="781025"/>
            <a:ext cx="7756201" cy="43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 txBox="1"/>
          <p:nvPr>
            <p:ph type="title"/>
          </p:nvPr>
        </p:nvSpPr>
        <p:spPr>
          <a:xfrm>
            <a:off x="220675" y="36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Class hierarchy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311700" y="24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Pattern matching</a:t>
            </a:r>
            <a:endParaRPr/>
          </a:p>
        </p:txBody>
      </p:sp>
      <p:sp>
        <p:nvSpPr>
          <p:cNvPr id="316" name="Google Shape;316;p49"/>
          <p:cNvSpPr txBox="1"/>
          <p:nvPr>
            <p:ph idx="1" type="body"/>
          </p:nvPr>
        </p:nvSpPr>
        <p:spPr>
          <a:xfrm>
            <a:off x="311700" y="888450"/>
            <a:ext cx="8520600" cy="4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</a:t>
            </a:r>
            <a:r>
              <a:rPr lang="es"/>
              <a:t>echanism for checking a value against a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Can match against: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Values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Variables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Types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Sequences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Tuples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RegExp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" sz="1800"/>
              <a:t>Case classes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Sometimes compiler can check for exhaustiveness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Can combine matching with guards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Pattern matching</a:t>
            </a:r>
            <a:endParaRPr/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5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Pattern matching everywhere</a:t>
            </a:r>
            <a:endParaRPr/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2050"/>
            <a:ext cx="7388324" cy="35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Gill Sans"/>
                <a:ea typeface="Gill Sans"/>
                <a:cs typeface="Gill Sans"/>
                <a:sym typeface="Gill Sans"/>
              </a:rPr>
              <a:t>Scala (Wikipedia description)</a:t>
            </a:r>
            <a:endParaRPr sz="3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593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Born on 2003-2004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Born in EPFL (Switzerland)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Father: Martin Odersky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JVM language...but also Javascript! (scala.js)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Type system: static, strong, inferred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Multi-paradigm: Functional, OO, imperative, concurrent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/>
              <a:t>Current version: 2.12.7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400" y="1215725"/>
            <a:ext cx="1886150" cy="25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Amazing type constructors</a:t>
            </a:r>
            <a:endParaRPr/>
          </a:p>
        </p:txBody>
      </p:sp>
      <p:sp>
        <p:nvSpPr>
          <p:cNvPr id="334" name="Google Shape;334;p52"/>
          <p:cNvSpPr txBox="1"/>
          <p:nvPr/>
        </p:nvSpPr>
        <p:spPr>
          <a:xfrm>
            <a:off x="311700" y="1292725"/>
            <a:ext cx="73080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ill Sans"/>
              <a:buChar char="●"/>
            </a:pPr>
            <a:r>
              <a:rPr lang="es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List[T]</a:t>
            </a: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ill Sans"/>
              <a:buChar char="●"/>
            </a:pPr>
            <a:r>
              <a:rPr lang="es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Option[T]</a:t>
            </a: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ill Sans"/>
              <a:buChar char="●"/>
            </a:pPr>
            <a:r>
              <a:rPr lang="es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Try[T, Throwable]</a:t>
            </a: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ill Sans"/>
              <a:buChar char="●"/>
            </a:pPr>
            <a:r>
              <a:rPr lang="es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Either[A, B]</a:t>
            </a: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ill Sans"/>
              <a:buChar char="●"/>
            </a:pPr>
            <a:r>
              <a:rPr lang="es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Future[T]</a:t>
            </a: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Types gide you. Compiler protects you from yourself!</a:t>
            </a: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title"/>
          </p:nvPr>
        </p:nvSpPr>
        <p:spPr>
          <a:xfrm>
            <a:off x="311700" y="27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Amazing type constructors (Option)</a:t>
            </a:r>
            <a:endParaRPr/>
          </a:p>
        </p:txBody>
      </p:sp>
      <p:sp>
        <p:nvSpPr>
          <p:cNvPr id="340" name="Google Shape;340;p53"/>
          <p:cNvSpPr txBox="1"/>
          <p:nvPr/>
        </p:nvSpPr>
        <p:spPr>
          <a:xfrm>
            <a:off x="402625" y="1091150"/>
            <a:ext cx="81021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Avoid nulls! use Options! </a:t>
            </a:r>
            <a:br>
              <a:rPr lang="es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Don’t try this at home </a:t>
            </a: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2067350"/>
            <a:ext cx="6852775" cy="10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 rot="5400000">
            <a:off x="3650525" y="3190625"/>
            <a:ext cx="5097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833425"/>
            <a:ext cx="8473945" cy="11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Amazing type constructors (Either)</a:t>
            </a:r>
            <a:endParaRPr/>
          </a:p>
        </p:txBody>
      </p:sp>
      <p:sp>
        <p:nvSpPr>
          <p:cNvPr id="349" name="Google Shape;349;p54"/>
          <p:cNvSpPr txBox="1"/>
          <p:nvPr/>
        </p:nvSpPr>
        <p:spPr>
          <a:xfrm>
            <a:off x="402625" y="1256300"/>
            <a:ext cx="81021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ill Sans"/>
              <a:buChar char="●"/>
            </a:pPr>
            <a:r>
              <a:rPr lang="es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Can be either A or B</a:t>
            </a: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ill Sans"/>
              <a:buChar char="●"/>
            </a:pPr>
            <a:r>
              <a:rPr lang="es" sz="24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Is right biased</a:t>
            </a:r>
            <a:endParaRPr sz="24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0" name="Google Shape;3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8875"/>
            <a:ext cx="8839201" cy="150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Next steps</a:t>
            </a:r>
            <a:endParaRPr/>
          </a:p>
        </p:txBody>
      </p:sp>
      <p:sp>
        <p:nvSpPr>
          <p:cNvPr id="356" name="Google Shape;356;p55"/>
          <p:cNvSpPr txBox="1"/>
          <p:nvPr>
            <p:ph idx="1" type="body"/>
          </p:nvPr>
        </p:nvSpPr>
        <p:spPr>
          <a:xfrm>
            <a:off x="311700" y="1152475"/>
            <a:ext cx="8520600" cy="16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Functional programmint principles in scala (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https://es.coursera.org/learn/progfun1</a:t>
            </a:r>
            <a:r>
              <a:rPr lang="es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Scala exercices (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https://www.scala-exercises.org/std_lib/asserts</a:t>
            </a:r>
            <a:r>
              <a:rPr lang="es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349" y="2803974"/>
            <a:ext cx="1621700" cy="21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012" y="2808363"/>
            <a:ext cx="1621700" cy="212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6674" y="2798341"/>
            <a:ext cx="1621700" cy="2146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8325" y="2780775"/>
            <a:ext cx="1660440" cy="2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Play with the examples!</a:t>
            </a:r>
            <a:endParaRPr/>
          </a:p>
        </p:txBody>
      </p:sp>
      <p:sp>
        <p:nvSpPr>
          <p:cNvPr id="366" name="Google Shape;366;p56"/>
          <p:cNvSpPr txBox="1"/>
          <p:nvPr>
            <p:ph idx="1" type="body"/>
          </p:nvPr>
        </p:nvSpPr>
        <p:spPr>
          <a:xfrm>
            <a:off x="464100" y="4553825"/>
            <a:ext cx="85206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Find them at https://github.com/rodrigo-molina/intro-to-scala</a:t>
            </a:r>
            <a:endParaRPr/>
          </a:p>
        </p:txBody>
      </p:sp>
      <p:pic>
        <p:nvPicPr>
          <p:cNvPr id="367" name="Google Shape;3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450" y="1166825"/>
            <a:ext cx="4689550" cy="30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311700" y="1974425"/>
            <a:ext cx="85206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Questions???</a:t>
            </a:r>
            <a:endParaRPr sz="4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>
            <p:ph type="title"/>
          </p:nvPr>
        </p:nvSpPr>
        <p:spPr>
          <a:xfrm>
            <a:off x="311700" y="1974425"/>
            <a:ext cx="85206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Want more???</a:t>
            </a:r>
            <a:endParaRPr sz="4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>
            <p:ph type="title"/>
          </p:nvPr>
        </p:nvSpPr>
        <p:spPr>
          <a:xfrm>
            <a:off x="311700" y="281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Bonus track: Implicits!</a:t>
            </a:r>
            <a:endParaRPr/>
          </a:p>
        </p:txBody>
      </p:sp>
      <p:sp>
        <p:nvSpPr>
          <p:cNvPr id="383" name="Google Shape;383;p59"/>
          <p:cNvSpPr txBox="1"/>
          <p:nvPr>
            <p:ph idx="1" type="body"/>
          </p:nvPr>
        </p:nvSpPr>
        <p:spPr>
          <a:xfrm>
            <a:off x="311700" y="937675"/>
            <a:ext cx="8520600" cy="4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Compiler doesn’t give up!!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Implicit conversion to an expected type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000"/>
              <a:t>Sees X but needs Y then look for conversion (X=&gt;Y)</a:t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Converting the receiver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000"/>
              <a:t>I</a:t>
            </a:r>
            <a:r>
              <a:rPr lang="es" sz="2000"/>
              <a:t>f X doesn’t have some behaviour, then look for conversion (X=&gt;Something that have that behaviour)</a:t>
            </a:r>
            <a:endParaRPr sz="2000"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Implicit parameters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000"/>
              <a:t>P</a:t>
            </a:r>
            <a:r>
              <a:rPr lang="es" sz="2000"/>
              <a:t>ass implicit parameters if there are no specific ones</a:t>
            </a:r>
            <a:endParaRPr sz="2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Implicit conversion (parameters)</a:t>
            </a:r>
            <a:endParaRPr/>
          </a:p>
        </p:txBody>
      </p:sp>
      <p:pic>
        <p:nvPicPr>
          <p:cNvPr id="389" name="Google Shape;3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75" y="1297575"/>
            <a:ext cx="7849599" cy="23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Implicit conversion (methods)</a:t>
            </a:r>
            <a:endParaRPr/>
          </a:p>
        </p:txBody>
      </p:sp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95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827275"/>
            <a:ext cx="8520600" cy="38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latin typeface="Gill Sans"/>
                <a:ea typeface="Gill Sans"/>
                <a:cs typeface="Gill Sans"/>
                <a:sym typeface="Gill Sans"/>
              </a:rPr>
              <a:t>Why Scala?</a:t>
            </a:r>
            <a:endParaRPr sz="6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Implicit parameters</a:t>
            </a:r>
            <a:endParaRPr/>
          </a:p>
        </p:txBody>
      </p:sp>
      <p:pic>
        <p:nvPicPr>
          <p:cNvPr id="401" name="Google Shape;4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50" y="1315775"/>
            <a:ext cx="6975675" cy="15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Implicit classes</a:t>
            </a:r>
            <a:endParaRPr/>
          </a:p>
        </p:txBody>
      </p:sp>
      <p:sp>
        <p:nvSpPr>
          <p:cNvPr id="407" name="Google Shape;407;p63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Extension methods with wrappers (</a:t>
            </a:r>
            <a:r>
              <a:rPr lang="es"/>
              <a:t>ad-hoc polymorphism</a:t>
            </a:r>
            <a:r>
              <a:rPr lang="es"/>
              <a:t>)</a:t>
            </a:r>
            <a:endParaRPr/>
          </a:p>
        </p:txBody>
      </p:sp>
      <p:pic>
        <p:nvPicPr>
          <p:cNvPr id="408" name="Google Shape;4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700" y="2034625"/>
            <a:ext cx="6607001" cy="23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scala?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Successful combination of </a:t>
            </a: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FP and OOP.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Sophisticated object and type system </a:t>
            </a: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(flexibility in defining abstractions)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E</a:t>
            </a: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xcellent basis for concurrent, parallel, and distributed computing. (Complex domains!)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s"/>
              <a:t>Scala</a:t>
            </a:r>
            <a:r>
              <a:rPr lang="es"/>
              <a:t>ble (Small scripts -&gt; Large distributed apps)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Gill Sans"/>
              <a:buChar char="●"/>
            </a:pPr>
            <a:r>
              <a:rPr lang="es"/>
              <a:t>Big</a:t>
            </a:r>
            <a:r>
              <a:rPr lang="es" sz="2400">
                <a:latin typeface="Gill Sans"/>
                <a:ea typeface="Gill Sans"/>
                <a:cs typeface="Gill Sans"/>
                <a:sym typeface="Gill Sans"/>
              </a:rPr>
              <a:t> and rich ecosystem base (Akka, Spark, Scalaz, Cats…)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s"/>
              <a:t>Compatible with Java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2110600"/>
            <a:ext cx="85206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rgbClr val="1C3B47"/>
                </a:solidFill>
                <a:highlight>
                  <a:srgbClr val="FFFFFF"/>
                </a:highlight>
              </a:rPr>
              <a:t>The central drive behind Scala is to make life easier and more productive for the developer</a:t>
            </a:r>
            <a:endParaRPr b="1" sz="2400"/>
          </a:p>
        </p:txBody>
      </p:sp>
      <p:sp>
        <p:nvSpPr>
          <p:cNvPr id="95" name="Google Shape;95;p19"/>
          <p:cNvSpPr txBox="1"/>
          <p:nvPr/>
        </p:nvSpPr>
        <p:spPr>
          <a:xfrm>
            <a:off x="6210000" y="3485525"/>
            <a:ext cx="2051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latin typeface="Gill Sans"/>
                <a:ea typeface="Gill Sans"/>
                <a:cs typeface="Gill Sans"/>
                <a:sym typeface="Gill Sans"/>
              </a:rPr>
              <a:t>--Martin Odersky--</a:t>
            </a:r>
            <a:endParaRPr i="1" sz="1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Scala “bad parts”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breaks the “there is only one best way to do something” principle.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High learning curve.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Compiler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200" y="1665550"/>
            <a:ext cx="3349775" cy="33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